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58" r:id="rId4"/>
    <p:sldId id="259" r:id="rId5"/>
    <p:sldId id="266" r:id="rId6"/>
    <p:sldId id="268" r:id="rId7"/>
    <p:sldId id="269" r:id="rId8"/>
    <p:sldId id="272" r:id="rId9"/>
  </p:sldIdLst>
  <p:sldSz cx="12192000" cy="6858000"/>
  <p:notesSz cx="6881813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0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59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-2994" y="-84"/>
      </p:cViewPr>
      <p:guideLst>
        <p:guide orient="horz" pos="3150"/>
        <p:guide pos="216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06700-67F0-48FB-BFF0-1997566CD110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50888"/>
            <a:ext cx="666432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5" y="4751388"/>
            <a:ext cx="5505450" cy="450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01188"/>
            <a:ext cx="298291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7313" y="9501188"/>
            <a:ext cx="2982912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D54D0-3DAB-41C7-8354-2C897DF5876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1EE3AA-54FB-43BC-981B-5A0696DC7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8B7DE2-0EB5-4C3D-AD34-0CB2EBDA7D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F1F796-BAF3-4621-8BC3-E2A2DB16B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87B0-37E2-4BFA-9B25-410FBF000CCF}" type="datetime1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1E119B-098C-4445-84FA-FDE871D19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3D797A-09E1-4B03-B9F1-6376DD3F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6D19-F1BF-476F-A2D8-0EA4152A0CE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92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4F63A1-BD64-4BC2-A53D-2A9945E83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FC3E63-95B6-4204-BF61-AC7EA85FF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5E5C79-DD30-4DDC-B5FE-E3202389D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18E2-2B32-4100-8C79-6333E1B44359}" type="datetime1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D79C5F-0D47-4E29-8861-521FB1871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49A4A1-153D-4FCB-96A3-8ADE70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6D19-F1BF-476F-A2D8-0EA4152A0CE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68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C802A4C-D254-4FE4-A826-5938BD630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FF8D95-E604-4F70-B622-0A40B15CB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4399AA-F65E-4C0D-9925-C9A8986D4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518A7-E1B6-4679-A8F3-6CCF278C1D04}" type="datetime1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9E1B98-C9EE-416D-9D58-3FC0DE405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EA13B9-64BE-4C40-B2EB-EBDEF2AE7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6D19-F1BF-476F-A2D8-0EA4152A0CE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18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58C440-38EC-41A4-A775-F193E9E06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D9E9CF-ED6E-4EB4-86EE-5BC6BE2B1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B170B8-22B4-42D1-AED4-EA3BD2A2D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D76F-E48D-4D9E-B110-B30342945316}" type="datetime1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CD2BC5-88E4-4664-9A7A-0FBD4A7B0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A2A929-52F6-4BAD-96A0-AC96AA040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6D19-F1BF-476F-A2D8-0EA4152A0CE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00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4EF02-2F61-4977-96B9-D9892DB85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95D2BA-9AC6-4042-A14A-7CC69C331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3522BA-F3B9-40E4-8262-7B83D245A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C8FA-D6B9-4CF4-965F-7E11A8CC70EA}" type="datetime1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D632BB-3EA2-4BC6-AF21-A1B442FAA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FDC235-E604-4851-86A4-361F91DD3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6D19-F1BF-476F-A2D8-0EA4152A0CE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27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1E6DE3-9B52-410E-9D2F-ABF5C4A4C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282C50-10A4-470A-89E0-E6EE9EC055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D6262C1-92B3-42F8-8DBC-FDE28AB3F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59F30C-09E1-4409-8F74-935F62159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14A8-B2AD-44F3-93C8-7CC70FE8507B}" type="datetime1">
              <a:rPr lang="fr-FR" smtClean="0"/>
              <a:t>14/06/2019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EC5913-7411-4916-BBC3-28AD1AC79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90A837-6895-4EB0-90E5-BBCB8310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6D19-F1BF-476F-A2D8-0EA4152A0CE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70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613991-EA1A-499C-90EE-1720E21B3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EF7FA3-4BAC-4EAD-BF74-834D4FE68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0151BB-97F5-4E7F-B9F2-9FA980A30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6C40F0C-6C76-4C7A-B721-ED6509E04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AE07199-536B-4F3F-84A9-6915A12116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D6654D-C61A-4636-AFFD-9EED7C4A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95CD-D3AA-40EE-A0CD-2C3D7702A526}" type="datetime1">
              <a:rPr lang="fr-FR" smtClean="0"/>
              <a:t>14/06/2019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3B37F3C-FA0D-4599-B8D2-EF9839E81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644E5E5-DFB5-46B6-B2E4-CD264342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6D19-F1BF-476F-A2D8-0EA4152A0CE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99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A02CD6-9942-4E66-A1B3-2A895DA2B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E15A3FD-1590-4320-ABAD-497A23435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95DE-BFD3-4EF9-BDFC-07B3996936BB}" type="datetime1">
              <a:rPr lang="fr-FR" smtClean="0"/>
              <a:t>14/06/2019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6B7B3AE-6E58-4DCC-B695-6AE933F9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104A1A4-334D-48EB-A029-82EF3CEEE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6D19-F1BF-476F-A2D8-0EA4152A0CE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44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3699F75-575E-4137-B1CC-1B24C0968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0ACF-2660-4A05-AD37-EAC940E7A3DA}" type="datetime1">
              <a:rPr lang="fr-FR" smtClean="0"/>
              <a:t>14/06/2019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DB071A8-E13B-4172-9AE2-ED57E33D7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1EA3983-BDF6-49BE-85E1-EC9E928C9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6D19-F1BF-476F-A2D8-0EA4152A0CE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07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718CAB-BB41-4FD4-8689-B39894955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39AEE2-3F00-4ABD-BDAC-BA8A1DD4F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B6664C-6FCF-4807-8451-023598AA5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D12871-9685-4CC2-8FF5-FF2E2D201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89EB-A83D-4719-909D-02449C98B5DC}" type="datetime1">
              <a:rPr lang="fr-FR" smtClean="0"/>
              <a:t>14/06/2019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965288-3D87-4C42-8710-F1DA08406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99434C-446F-4444-8428-081B9C3BE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6D19-F1BF-476F-A2D8-0EA4152A0CE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45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4ED6B7-3DAC-4DBF-B724-D331C2A4B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9A04025-1A2F-4701-A9F8-DC603A7365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D8BC8AB-A1D0-49B1-A895-B759107A1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F44691-00C0-451B-880E-FB5F36D5D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EAAB-B835-442B-913A-EB327E077158}" type="datetime1">
              <a:rPr lang="fr-FR" smtClean="0"/>
              <a:t>14/06/2019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8699855-0B8C-4DBE-AA52-083B63757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5DDAC6-26F6-40EB-B828-F772C7F98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6D19-F1BF-476F-A2D8-0EA4152A0CE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197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DD16326-4ED8-483E-8FF2-0E7238410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5053FC-1867-47BD-B267-86C5F10D7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D2A827-6EB6-42D5-81A0-0CB6973927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2F28D-0FC2-4807-9011-16ACB4E5FDDB}" type="datetime1">
              <a:rPr lang="fr-FR" smtClean="0"/>
              <a:t>14/06/2019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C6C544-3789-4A73-8960-EE7D4013E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A46BDE-F5CE-49A6-BC6D-6C6F01C2F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76D19-F1BF-476F-A2D8-0EA4152A0CE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98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francoisp.jean@wanadoo.f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ésultat de recherche d'images pour &quot;icone croissance entrepris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262" y="4163297"/>
            <a:ext cx="2454965" cy="1571581"/>
          </a:xfrm>
          <a:prstGeom prst="rect">
            <a:avLst/>
          </a:prstGeom>
          <a:noFill/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F483794-905C-4B4B-9D71-34E74745F2E9}"/>
              </a:ext>
            </a:extLst>
          </p:cNvPr>
          <p:cNvSpPr txBox="1"/>
          <p:nvPr/>
        </p:nvSpPr>
        <p:spPr>
          <a:xfrm>
            <a:off x="5506278" y="1315184"/>
            <a:ext cx="5887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		</a:t>
            </a:r>
            <a:r>
              <a:rPr lang="fr-FR" sz="2400" b="1" i="1" dirty="0">
                <a:solidFill>
                  <a:srgbClr val="002060"/>
                </a:solidFill>
              </a:rPr>
              <a:t>« Choisir et ne pas subir »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B6F00DC-6B83-4B30-A79C-AD957730AC60}"/>
              </a:ext>
            </a:extLst>
          </p:cNvPr>
          <p:cNvSpPr txBox="1"/>
          <p:nvPr/>
        </p:nvSpPr>
        <p:spPr>
          <a:xfrm>
            <a:off x="2812774" y="4234070"/>
            <a:ext cx="9094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70C0"/>
                </a:solidFill>
              </a:rPr>
              <a:t> COMMENT ANTICIPER ET PREPARER LA CROISSANCE ?</a:t>
            </a:r>
          </a:p>
          <a:p>
            <a:endParaRPr lang="fr-FR" sz="2800" b="1" dirty="0">
              <a:solidFill>
                <a:srgbClr val="0070C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204994" y="6315558"/>
            <a:ext cx="1962150" cy="365125"/>
          </a:xfrm>
        </p:spPr>
        <p:txBody>
          <a:bodyPr/>
          <a:lstStyle/>
          <a:p>
            <a:fld id="{2C776D19-F1BF-476F-A2D8-0EA4152A0CED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7544005" y="6315558"/>
            <a:ext cx="4114800" cy="365125"/>
          </a:xfrm>
        </p:spPr>
        <p:txBody>
          <a:bodyPr/>
          <a:lstStyle/>
          <a:p>
            <a:pPr algn="l"/>
            <a:r>
              <a:rPr lang="fr-FR" dirty="0"/>
              <a:t>François JEAN et les équipes de  Cortambert Conseil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720635B-AA01-4275-938C-42067EBBBE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59" y="228600"/>
            <a:ext cx="1962150" cy="1635107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D5823B4-92F3-4E25-81A3-DB5D85BC09BE}"/>
              </a:ext>
            </a:extLst>
          </p:cNvPr>
          <p:cNvSpPr txBox="1"/>
          <p:nvPr/>
        </p:nvSpPr>
        <p:spPr>
          <a:xfrm>
            <a:off x="1248828" y="2815992"/>
            <a:ext cx="96943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chemeClr val="accent1">
                    <a:lumMod val="50000"/>
                  </a:schemeClr>
                </a:solidFill>
              </a:rPr>
              <a:t>STRATEGIE DE DEVELOPPEMENT DES PMES</a:t>
            </a:r>
          </a:p>
        </p:txBody>
      </p:sp>
    </p:spTree>
    <p:extLst>
      <p:ext uri="{BB962C8B-B14F-4D97-AF65-F5344CB8AC3E}">
        <p14:creationId xmlns:p14="http://schemas.microsoft.com/office/powerpoint/2010/main" val="358305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0" name="Picture 14" descr="Résultat de recherche d'images pour &quot;icone de croissanc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59497" y="2325958"/>
            <a:ext cx="3276000" cy="273495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6E47674-8CEA-4569-9E3E-B07876744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252" y="1198376"/>
            <a:ext cx="10304416" cy="441298"/>
          </a:xfrm>
        </p:spPr>
        <p:txBody>
          <a:bodyPr>
            <a:noAutofit/>
          </a:bodyPr>
          <a:lstStyle/>
          <a:p>
            <a:r>
              <a:rPr lang="fr-FR" sz="2800" b="1" dirty="0">
                <a:solidFill>
                  <a:srgbClr val="0070C0"/>
                </a:solidFill>
                <a:latin typeface="+mn-lt"/>
              </a:rPr>
              <a:t>VOUS AVEZ UNE STRATEGIE DE DEVELOPPEMENT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236A04-F888-4ACB-BF18-1B0AF5BEEB6F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838200" y="391604"/>
            <a:ext cx="10515600" cy="4571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8032C79-A8A3-4A1B-9E17-63E7293E6EAD}"/>
              </a:ext>
            </a:extLst>
          </p:cNvPr>
          <p:cNvSpPr txBox="1"/>
          <p:nvPr/>
        </p:nvSpPr>
        <p:spPr>
          <a:xfrm>
            <a:off x="346450" y="1824540"/>
            <a:ext cx="89412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/>
              <a:t>  </a:t>
            </a:r>
            <a:r>
              <a:rPr lang="fr-FR" sz="2400" b="1" dirty="0"/>
              <a:t>Vos équipes vous suggèrent de nombreuses idées, de saisir de nombreuses opportunités…</a:t>
            </a:r>
          </a:p>
          <a:p>
            <a:endParaRPr lang="fr-FR" b="1" dirty="0"/>
          </a:p>
          <a:p>
            <a:pPr>
              <a:buFont typeface="Wingdings" pitchFamily="2" charset="2"/>
              <a:buChar char="Ø"/>
            </a:pPr>
            <a:r>
              <a:rPr lang="fr-FR" sz="2400" b="1" dirty="0"/>
              <a:t> Vous avez votre propre intime conviction</a:t>
            </a:r>
            <a:endParaRPr lang="fr-FR" dirty="0"/>
          </a:p>
          <a:p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3C5A168-447F-4D2C-9874-4358A45CE809}"/>
              </a:ext>
            </a:extLst>
          </p:cNvPr>
          <p:cNvSpPr txBox="1"/>
          <p:nvPr/>
        </p:nvSpPr>
        <p:spPr>
          <a:xfrm>
            <a:off x="195943" y="3446207"/>
            <a:ext cx="7289076" cy="2893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endParaRPr lang="fr-FR" dirty="0"/>
          </a:p>
          <a:p>
            <a:pPr algn="just"/>
            <a:r>
              <a:rPr lang="fr-FR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	</a:t>
            </a:r>
            <a:r>
              <a:rPr lang="fr-FR" sz="16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ON NE VOUS PROPOSE QU’UNE UNE SEULE METHODE : </a:t>
            </a:r>
          </a:p>
          <a:p>
            <a:pPr lvl="2" algn="just"/>
            <a:endParaRPr lang="fr-FR" sz="1600" b="1" dirty="0">
              <a:cs typeface="Arial" panose="020B0604020202020204" pitchFamily="34" charset="0"/>
            </a:endParaRPr>
          </a:p>
          <a:p>
            <a:pPr lvl="2" algn="just"/>
            <a:r>
              <a:rPr lang="fr-FR" sz="1600" b="1" dirty="0">
                <a:cs typeface="Arial" panose="020B0604020202020204" pitchFamily="34" charset="0"/>
              </a:rPr>
              <a:t>ETUDIER DIFFERENTES SOLUTIONS SIGNIFICATIVES (EX: VISER AU MOINS+ 10% de CA SOUS 3 ANS) DE CROISSANCE:</a:t>
            </a:r>
          </a:p>
          <a:p>
            <a:pPr lvl="2" algn="just"/>
            <a:endParaRPr lang="fr-FR" sz="1600" b="1" dirty="0">
              <a:cs typeface="Arial" panose="020B0604020202020204" pitchFamily="34" charset="0"/>
            </a:endParaRPr>
          </a:p>
          <a:p>
            <a:pPr lvl="2" algn="just"/>
            <a:r>
              <a:rPr lang="fr-FR" sz="1600" b="1" dirty="0">
                <a:cs typeface="Arial" panose="020B0604020202020204" pitchFamily="34" charset="0"/>
              </a:rPr>
              <a:t>-NOUVEAU PRODUIT ?</a:t>
            </a:r>
          </a:p>
          <a:p>
            <a:pPr lvl="2" algn="just"/>
            <a:endParaRPr lang="fr-FR" sz="1600" b="1" dirty="0">
              <a:cs typeface="Arial" panose="020B0604020202020204" pitchFamily="34" charset="0"/>
            </a:endParaRPr>
          </a:p>
          <a:p>
            <a:pPr lvl="2" algn="just"/>
            <a:r>
              <a:rPr lang="fr-FR" sz="1600" b="1" dirty="0">
                <a:cs typeface="Arial" panose="020B0604020202020204" pitchFamily="34" charset="0"/>
              </a:rPr>
              <a:t>-NOUVEAU TERRITOIRE COMMERCIAL ?</a:t>
            </a:r>
          </a:p>
          <a:p>
            <a:pPr lvl="2" algn="just"/>
            <a:endParaRPr lang="fr-FR" sz="1600" b="1" dirty="0">
              <a:cs typeface="Arial" panose="020B0604020202020204" pitchFamily="34" charset="0"/>
            </a:endParaRPr>
          </a:p>
          <a:p>
            <a:pPr lvl="2" algn="just"/>
            <a:r>
              <a:rPr lang="fr-FR" sz="1600" b="1" dirty="0">
                <a:cs typeface="Arial" panose="020B0604020202020204" pitchFamily="34" charset="0"/>
              </a:rPr>
              <a:t>-ACHAT D’UN CONCURRENT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95944" y="6557555"/>
            <a:ext cx="1891274" cy="234812"/>
          </a:xfrm>
        </p:spPr>
        <p:txBody>
          <a:bodyPr/>
          <a:lstStyle/>
          <a:p>
            <a:fld id="{2C776D19-F1BF-476F-A2D8-0EA4152A0CED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9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7841974" y="6427242"/>
            <a:ext cx="4114800" cy="365125"/>
          </a:xfrm>
        </p:spPr>
        <p:txBody>
          <a:bodyPr/>
          <a:lstStyle/>
          <a:p>
            <a:pPr algn="l"/>
            <a:r>
              <a:rPr lang="fr-FR" dirty="0"/>
              <a:t>François JEAN – Cortambert Conseil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18011" y="248195"/>
            <a:ext cx="11194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chemeClr val="accent1">
                    <a:lumMod val="50000"/>
                  </a:schemeClr>
                </a:solidFill>
              </a:rPr>
              <a:t>CADRE D’INTERVENTION</a:t>
            </a:r>
          </a:p>
        </p:txBody>
      </p:sp>
      <p:sp>
        <p:nvSpPr>
          <p:cNvPr id="9222" name="AutoShape 6" descr="Résultat de recherche d'images pour &quot;icone mind mapping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224" name="AutoShape 8" descr="Résultat de recherche d'images pour &quot;icone mind mapping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226" name="AutoShape 10" descr="Résultat de recherche d'images pour &quot;icone mind mapping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382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8820C8-F44B-4B30-ADF3-E3044EEEA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" y="1793252"/>
            <a:ext cx="8149046" cy="3799923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fr-FR" sz="2400" b="1" dirty="0"/>
              <a:t>Chiffrer les 2 à 3 composantes en terme d’opportunités concrètes (Produits ,Territoires, Business Plans, impacts bilans, modalités de financement,..).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Font typeface="Wingdings" pitchFamily="2" charset="2"/>
              <a:buChar char="Ø"/>
            </a:pPr>
            <a:r>
              <a:rPr lang="fr-FR" sz="2400" b="1" dirty="0"/>
              <a:t>Sans oublier l’impact sur l’organisation actuelle: a-t-on les personnes et les structures adaptées pour conduire ce/ces développements? </a:t>
            </a:r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Font typeface="Wingdings" pitchFamily="2" charset="2"/>
              <a:buChar char="Ø"/>
            </a:pPr>
            <a:r>
              <a:rPr lang="fr-FR" sz="2400" b="1" dirty="0"/>
              <a:t>Quid du business récurrent? « Management attention!!! »</a:t>
            </a: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2887" y="6310312"/>
            <a:ext cx="2743200" cy="365125"/>
          </a:xfrm>
        </p:spPr>
        <p:txBody>
          <a:bodyPr/>
          <a:lstStyle/>
          <a:p>
            <a:fld id="{2C776D19-F1BF-476F-A2D8-0EA4152A0CED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7702826" y="6310312"/>
            <a:ext cx="4114800" cy="365126"/>
          </a:xfrm>
        </p:spPr>
        <p:txBody>
          <a:bodyPr/>
          <a:lstStyle/>
          <a:p>
            <a:pPr algn="l"/>
            <a:r>
              <a:rPr lang="fr-FR" dirty="0"/>
              <a:t>François JEAN – Cortambert Conseil</a:t>
            </a:r>
          </a:p>
          <a:p>
            <a:pPr algn="l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18011" y="248195"/>
            <a:ext cx="11194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chemeClr val="accent1">
                    <a:lumMod val="50000"/>
                  </a:schemeClr>
                </a:solidFill>
              </a:rPr>
              <a:t>MA METHODOLOGIE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A6E47674-8CEA-4569-9E3E-B07876744218}"/>
              </a:ext>
            </a:extLst>
          </p:cNvPr>
          <p:cNvSpPr txBox="1">
            <a:spLocks/>
          </p:cNvSpPr>
          <p:nvPr/>
        </p:nvSpPr>
        <p:spPr>
          <a:xfrm>
            <a:off x="485504" y="1054684"/>
            <a:ext cx="10304416" cy="4412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APPROFONDIR LA BONNE IDEE</a:t>
            </a:r>
          </a:p>
        </p:txBody>
      </p:sp>
      <p:pic>
        <p:nvPicPr>
          <p:cNvPr id="8196" name="Picture 4" descr="Résultat de recherche d'images pour &quot;chiffre loup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64213" y="1672815"/>
            <a:ext cx="2974793" cy="297479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1274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8820C8-F44B-4B30-ADF3-E3044EEEA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254" y="2315817"/>
            <a:ext cx="8645437" cy="3299791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fr-FR" sz="2000" dirty="0"/>
              <a:t>	</a:t>
            </a:r>
            <a:r>
              <a:rPr lang="fr-FR" sz="2400" b="1" dirty="0"/>
              <a:t>Les normes, les règlements, les fiscalités changent</a:t>
            </a:r>
            <a:r>
              <a:rPr lang="fr-FR" sz="2000" b="1" dirty="0"/>
              <a:t>…</a:t>
            </a:r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Font typeface="Wingdings" pitchFamily="2" charset="2"/>
              <a:buChar char="Ø"/>
            </a:pPr>
            <a:r>
              <a:rPr lang="fr-FR" sz="2000" b="1" dirty="0"/>
              <a:t>	</a:t>
            </a:r>
            <a:r>
              <a:rPr lang="fr-FR" sz="2400" b="1" dirty="0"/>
              <a:t>Le contexte commercial international change…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Font typeface="Wingdings" pitchFamily="2" charset="2"/>
              <a:buChar char="Ø"/>
            </a:pPr>
            <a:r>
              <a:rPr lang="fr-FR" sz="2000" dirty="0"/>
              <a:t>	</a:t>
            </a:r>
            <a:r>
              <a:rPr lang="fr-FR" sz="2400" b="1" dirty="0"/>
              <a:t>Vérifier que les fondamentaux du projet sont robustes</a:t>
            </a:r>
          </a:p>
          <a:p>
            <a:pPr marL="0" indent="0">
              <a:buNone/>
            </a:pPr>
            <a:r>
              <a:rPr lang="fr-FR" sz="2400" b="1" dirty="0"/>
              <a:t>	et restent d’actualité par rapport au contexte initial</a:t>
            </a:r>
          </a:p>
          <a:p>
            <a:pPr marL="0" indent="0">
              <a:buNone/>
            </a:pPr>
            <a:endParaRPr lang="fr-FR" sz="24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244680"/>
            <a:ext cx="2743200" cy="365125"/>
          </a:xfrm>
        </p:spPr>
        <p:txBody>
          <a:bodyPr/>
          <a:lstStyle/>
          <a:p>
            <a:fld id="{2C776D19-F1BF-476F-A2D8-0EA4152A0CED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7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7706800" y="6102626"/>
            <a:ext cx="4114800" cy="507179"/>
          </a:xfrm>
        </p:spPr>
        <p:txBody>
          <a:bodyPr/>
          <a:lstStyle/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r>
              <a:rPr lang="fr-FR" dirty="0"/>
              <a:t>François JEAN-Cortambert Conseil</a:t>
            </a:r>
          </a:p>
          <a:p>
            <a:pPr algn="l"/>
            <a:r>
              <a:rPr lang="fr-FR" dirty="0"/>
              <a:t> </a:t>
            </a:r>
          </a:p>
          <a:p>
            <a:pPr algn="l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18011" y="248195"/>
            <a:ext cx="11194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chemeClr val="accent1">
                    <a:lumMod val="50000"/>
                  </a:schemeClr>
                </a:solidFill>
              </a:rPr>
              <a:t>MA METHODOLOGIE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A6E47674-8CEA-4569-9E3E-B07876744218}"/>
              </a:ext>
            </a:extLst>
          </p:cNvPr>
          <p:cNvSpPr txBox="1">
            <a:spLocks/>
          </p:cNvSpPr>
          <p:nvPr/>
        </p:nvSpPr>
        <p:spPr>
          <a:xfrm>
            <a:off x="485504" y="1054684"/>
            <a:ext cx="10304416" cy="4412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ACTUALISER LA BONNE IDEE</a:t>
            </a:r>
          </a:p>
        </p:txBody>
      </p:sp>
      <p:pic>
        <p:nvPicPr>
          <p:cNvPr id="12" name="Picture 4" descr="Résultat de recherche d'images pour &quot;chiffre loup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64213" y="1672815"/>
            <a:ext cx="2974793" cy="297479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230616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8DCFFC-7E13-4461-82B7-E6DC6B769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1597930"/>
            <a:ext cx="10757452" cy="45677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b="1" dirty="0"/>
              <a:t>La « bonne idée » exprimée par le DG:</a:t>
            </a:r>
          </a:p>
          <a:p>
            <a:pPr marL="0" indent="0" algn="just">
              <a:buNone/>
            </a:pPr>
            <a:r>
              <a:rPr lang="fr-FR" sz="2400" dirty="0"/>
              <a:t>Nous sommes présents sur 500 référentiels (y compris en agroalimentaire)mais pas sur la certification bio (AB) qui croît de 20%/an.</a:t>
            </a:r>
          </a:p>
          <a:p>
            <a:pPr marL="0" indent="0" algn="just">
              <a:buNone/>
            </a:pPr>
            <a:r>
              <a:rPr lang="fr-FR" sz="2400" dirty="0"/>
              <a:t> Entrons sur ce marché et visons un </a:t>
            </a:r>
            <a:r>
              <a:rPr lang="fr-FR" sz="2400" dirty="0" err="1"/>
              <a:t>C.A.annuel</a:t>
            </a:r>
            <a:r>
              <a:rPr lang="fr-FR" sz="2400" dirty="0"/>
              <a:t>  supp. de 4 à 5 M € sous 3-4 ans.</a:t>
            </a:r>
          </a:p>
          <a:p>
            <a:pPr marL="0" indent="0" algn="just">
              <a:buNone/>
            </a:pPr>
            <a:endParaRPr lang="fr-FR" sz="1400" dirty="0"/>
          </a:p>
          <a:p>
            <a:pPr marL="0" indent="0" algn="just">
              <a:buNone/>
            </a:pPr>
            <a:r>
              <a:rPr lang="fr-FR" sz="2400" b="1" dirty="0"/>
              <a:t>Les études</a:t>
            </a:r>
          </a:p>
          <a:p>
            <a:pPr marL="0" indent="0" algn="just">
              <a:buNone/>
            </a:pPr>
            <a:r>
              <a:rPr lang="fr-FR" sz="2400" dirty="0"/>
              <a:t>3 mois 2017: finalisation Business Plan sur 5 ans </a:t>
            </a:r>
          </a:p>
          <a:p>
            <a:pPr marL="0" indent="0" algn="just">
              <a:buNone/>
            </a:pPr>
            <a:r>
              <a:rPr lang="fr-FR" sz="2400" dirty="0"/>
              <a:t>Conclusion: coût d’entrée élevé. Requiert un panel d’auditeurs « agro » pouvant être formés rapidement</a:t>
            </a:r>
          </a:p>
          <a:p>
            <a:pPr marL="0" indent="0" algn="just">
              <a:buNone/>
            </a:pPr>
            <a:r>
              <a:rPr lang="fr-FR" sz="2400" dirty="0">
                <a:sym typeface="Wingdings" panose="05000000000000000000" pitchFamily="2" charset="2"/>
              </a:rPr>
              <a:t>4 mois fin 2017-début 2018: étude d’une JV avec un certificateur « agro ». Echec pour des questions de contrôle du capital.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241853" y="6310312"/>
            <a:ext cx="2743200" cy="365125"/>
          </a:xfrm>
        </p:spPr>
        <p:txBody>
          <a:bodyPr/>
          <a:lstStyle/>
          <a:p>
            <a:fld id="{2C776D19-F1BF-476F-A2D8-0EA4152A0CED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7835347" y="6310312"/>
            <a:ext cx="4114800" cy="365125"/>
          </a:xfrm>
        </p:spPr>
        <p:txBody>
          <a:bodyPr/>
          <a:lstStyle/>
          <a:p>
            <a:pPr algn="l"/>
            <a:r>
              <a:rPr lang="fr-FR" dirty="0"/>
              <a:t>François JEAN – Cortambert Conseil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18011" y="248195"/>
            <a:ext cx="11194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chemeClr val="accent1">
                    <a:lumMod val="50000"/>
                  </a:schemeClr>
                </a:solidFill>
              </a:rPr>
              <a:t>MON EXPERIENCE PROFESSIONNELLE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A6E47674-8CEA-4569-9E3E-B07876744218}"/>
              </a:ext>
            </a:extLst>
          </p:cNvPr>
          <p:cNvSpPr txBox="1">
            <a:spLocks/>
          </p:cNvSpPr>
          <p:nvPr/>
        </p:nvSpPr>
        <p:spPr>
          <a:xfrm>
            <a:off x="485503" y="1054684"/>
            <a:ext cx="11349445" cy="4412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CAS CLIENT : GROUPE Français DE CERTIFICATION </a:t>
            </a:r>
            <a:r>
              <a:rPr lang="fr-FR" sz="2800" b="1" dirty="0">
                <a:solidFill>
                  <a:srgbClr val="0070C0"/>
                </a:solidFill>
                <a:ea typeface="+mj-ea"/>
                <a:cs typeface="+mj-cs"/>
              </a:rPr>
              <a:t>(CA: 70 M€, 300 pers.) </a:t>
            </a:r>
          </a:p>
        </p:txBody>
      </p:sp>
    </p:spTree>
    <p:extLst>
      <p:ext uri="{BB962C8B-B14F-4D97-AF65-F5344CB8AC3E}">
        <p14:creationId xmlns:p14="http://schemas.microsoft.com/office/powerpoint/2010/main" val="1964203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8DCFFC-7E13-4461-82B7-E6DC6B769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537" y="1634277"/>
            <a:ext cx="10977341" cy="476715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fr-FR" sz="1600" dirty="0"/>
          </a:p>
          <a:p>
            <a:pPr marL="0" indent="0" algn="just">
              <a:buNone/>
            </a:pPr>
            <a:r>
              <a:rPr lang="fr-FR" sz="2400" b="1" dirty="0"/>
              <a:t>L’actualisation:</a:t>
            </a:r>
          </a:p>
          <a:p>
            <a:pPr marL="0" indent="0" algn="just">
              <a:buNone/>
            </a:pPr>
            <a:r>
              <a:rPr lang="fr-FR" sz="2400" dirty="0"/>
              <a:t>Mars 2018: données marché 2017 et processus d’accréditation.</a:t>
            </a:r>
          </a:p>
          <a:p>
            <a:pPr marL="0" indent="0" algn="just">
              <a:buNone/>
            </a:pPr>
            <a:endParaRPr lang="fr-FR" sz="2400" dirty="0"/>
          </a:p>
          <a:p>
            <a:pPr marL="0" indent="0" algn="just">
              <a:buNone/>
            </a:pPr>
            <a:r>
              <a:rPr lang="fr-FR" sz="2400" b="1" dirty="0"/>
              <a:t>Le résultat:</a:t>
            </a:r>
          </a:p>
          <a:p>
            <a:pPr marL="0" indent="0" algn="just">
              <a:buNone/>
            </a:pPr>
            <a:r>
              <a:rPr lang="fr-FR" sz="2400" dirty="0"/>
              <a:t>2</a:t>
            </a:r>
            <a:r>
              <a:rPr lang="fr-FR" sz="2400" baseline="30000" dirty="0"/>
              <a:t>e</a:t>
            </a:r>
            <a:r>
              <a:rPr lang="fr-FR" sz="2400" dirty="0"/>
              <a:t> T 2018: continuation en projet sans partenaire (3 ingénieurs et moi en consultant affecté par le groupe).</a:t>
            </a:r>
          </a:p>
          <a:p>
            <a:pPr marL="0" indent="0" algn="just">
              <a:buNone/>
            </a:pPr>
            <a:r>
              <a:rPr lang="fr-FR" sz="2400" dirty="0"/>
              <a:t>Juillet 2018: lancement processus d’accréditation uniquement pour la</a:t>
            </a:r>
          </a:p>
          <a:p>
            <a:pPr marL="0" indent="0" algn="just">
              <a:buNone/>
            </a:pPr>
            <a:r>
              <a:rPr lang="fr-FR" sz="2400" dirty="0"/>
              <a:t>clientèle industrielle(25% du marché). Démarrage prévu: mi 2019.</a:t>
            </a:r>
          </a:p>
          <a:p>
            <a:pPr marL="0" indent="0" algn="just">
              <a:buNone/>
            </a:pPr>
            <a:r>
              <a:rPr lang="fr-FR" sz="2400" dirty="0"/>
              <a:t>Clientèle agriculteurs( 75% du marché) prévue à partir de 2021.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85529" y="6401430"/>
            <a:ext cx="2743200" cy="284547"/>
          </a:xfrm>
        </p:spPr>
        <p:txBody>
          <a:bodyPr/>
          <a:lstStyle/>
          <a:p>
            <a:fld id="{2C776D19-F1BF-476F-A2D8-0EA4152A0CED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7771268" y="6401431"/>
            <a:ext cx="4114800" cy="365125"/>
          </a:xfrm>
        </p:spPr>
        <p:txBody>
          <a:bodyPr/>
          <a:lstStyle/>
          <a:p>
            <a:pPr algn="l"/>
            <a:r>
              <a:rPr lang="fr-FR" dirty="0"/>
              <a:t>François JEAN – Cortambert Conseil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18011" y="248195"/>
            <a:ext cx="11194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chemeClr val="accent1">
                    <a:lumMod val="50000"/>
                  </a:schemeClr>
                </a:solidFill>
              </a:rPr>
              <a:t>MON EXPERIENCE PROFESSIONNELLE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A6E47674-8CEA-4569-9E3E-B07876744218}"/>
              </a:ext>
            </a:extLst>
          </p:cNvPr>
          <p:cNvSpPr txBox="1">
            <a:spLocks/>
          </p:cNvSpPr>
          <p:nvPr/>
        </p:nvSpPr>
        <p:spPr>
          <a:xfrm>
            <a:off x="485503" y="1054684"/>
            <a:ext cx="11349445" cy="4412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CAS CLIENT : GROUPE Français DE CERTIFICATION </a:t>
            </a:r>
            <a:r>
              <a:rPr lang="fr-FR" sz="2800" b="1" dirty="0">
                <a:solidFill>
                  <a:srgbClr val="0070C0"/>
                </a:solidFill>
                <a:ea typeface="+mj-ea"/>
                <a:cs typeface="+mj-cs"/>
              </a:rPr>
              <a:t>(CA: 70 M€, 300 pers.)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360229" y="209005"/>
            <a:ext cx="3631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Suggestion de mise en forme</a:t>
            </a:r>
          </a:p>
        </p:txBody>
      </p:sp>
    </p:spTree>
    <p:extLst>
      <p:ext uri="{BB962C8B-B14F-4D97-AF65-F5344CB8AC3E}">
        <p14:creationId xmlns:p14="http://schemas.microsoft.com/office/powerpoint/2010/main" val="2223781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8DCFFC-7E13-4461-82B7-E6DC6B769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9" y="1689652"/>
            <a:ext cx="10757452" cy="496956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fr-FR" sz="1600" dirty="0"/>
          </a:p>
          <a:p>
            <a:pPr marL="0" indent="0" algn="just">
              <a:buNone/>
            </a:pPr>
            <a:r>
              <a:rPr lang="fr-FR" b="1" dirty="0">
                <a:solidFill>
                  <a:srgbClr val="0070C0"/>
                </a:solidFill>
              </a:rPr>
              <a:t>	</a:t>
            </a:r>
            <a:r>
              <a:rPr lang="fr-FR" sz="2400" b="1" dirty="0">
                <a:solidFill>
                  <a:srgbClr val="0070C0"/>
                </a:solidFill>
              </a:rPr>
              <a:t>		      </a:t>
            </a:r>
            <a:r>
              <a:rPr lang="fr-FR" sz="2400" b="1" dirty="0"/>
              <a:t>Conclusion:</a:t>
            </a:r>
          </a:p>
          <a:p>
            <a:pPr marL="0" indent="0" algn="just">
              <a:buNone/>
            </a:pPr>
            <a:r>
              <a:rPr lang="fr-FR" sz="2400" dirty="0"/>
              <a:t>Des études préalables solides, une équipe projet complète (technique, commercial, consultant finance)-un investissement important du groupe-ont  permis d’étudier puis valider l’idée initiale </a:t>
            </a:r>
          </a:p>
          <a:p>
            <a:pPr marL="0" indent="0" algn="just">
              <a:buNone/>
            </a:pPr>
            <a:r>
              <a:rPr lang="fr-FR" sz="2400" dirty="0"/>
              <a:t>Démarrage après 9 mois de préparation tenant compte des moyens (force commerciale uniquement interne) et contraintes spécifiques (accréditation très longue).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85503" y="6294090"/>
            <a:ext cx="2743200" cy="365126"/>
          </a:xfrm>
        </p:spPr>
        <p:txBody>
          <a:bodyPr/>
          <a:lstStyle/>
          <a:p>
            <a:fld id="{2C776D19-F1BF-476F-A2D8-0EA4152A0CED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18011" y="248195"/>
            <a:ext cx="11194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chemeClr val="accent1">
                    <a:lumMod val="50000"/>
                  </a:schemeClr>
                </a:solidFill>
              </a:rPr>
              <a:t>MON EXPERIENCE PROFESSIONNELLE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A6E47674-8CEA-4569-9E3E-B07876744218}"/>
              </a:ext>
            </a:extLst>
          </p:cNvPr>
          <p:cNvSpPr txBox="1">
            <a:spLocks/>
          </p:cNvSpPr>
          <p:nvPr/>
        </p:nvSpPr>
        <p:spPr>
          <a:xfrm>
            <a:off x="485503" y="1054684"/>
            <a:ext cx="11349445" cy="4412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CAS CLIENT : GROUPE Français DE CERTIFICATION </a:t>
            </a:r>
            <a:r>
              <a:rPr lang="fr-FR" sz="2800" b="1" dirty="0">
                <a:solidFill>
                  <a:srgbClr val="0070C0"/>
                </a:solidFill>
                <a:ea typeface="+mj-ea"/>
                <a:cs typeface="+mj-cs"/>
              </a:rPr>
              <a:t>(CA: 70 M€, 300 pers.)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18ABA4-2084-4D12-AADD-B94EE752BE66}"/>
              </a:ext>
            </a:extLst>
          </p:cNvPr>
          <p:cNvSpPr txBox="1"/>
          <p:nvPr/>
        </p:nvSpPr>
        <p:spPr>
          <a:xfrm>
            <a:off x="922683" y="5326262"/>
            <a:ext cx="10104784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François JEAN- </a:t>
            </a:r>
            <a:r>
              <a:rPr lang="en-US" sz="2800" dirty="0" err="1"/>
              <a:t>Cortambert</a:t>
            </a:r>
            <a:r>
              <a:rPr lang="en-US" sz="2800" dirty="0"/>
              <a:t> consultants</a:t>
            </a:r>
            <a:br>
              <a:rPr lang="en-US" sz="2800" dirty="0"/>
            </a:br>
            <a:r>
              <a:rPr lang="en-US" sz="2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francoisp.jean@wanadoo.fr</a:t>
            </a:r>
            <a:r>
              <a:rPr lang="en-US" sz="2800" dirty="0"/>
              <a:t> ; 06 85 92 26 40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94476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2C6C9B-C609-4577-AF46-E175D70BD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87" y="547687"/>
            <a:ext cx="7500730" cy="1221478"/>
          </a:xfrm>
        </p:spPr>
        <p:txBody>
          <a:bodyPr>
            <a:normAutofit/>
          </a:bodyPr>
          <a:lstStyle/>
          <a:p>
            <a:r>
              <a:rPr lang="fr-FR" sz="4000" b="1" u="sng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L’équipe Cortambert Consultants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6893C4-550C-4C05-ABEE-6F5A8E17B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009" y="1769165"/>
            <a:ext cx="10561982" cy="472371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fr-FR" sz="3800" b="1" dirty="0">
              <a:solidFill>
                <a:srgbClr val="0070C0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fr-FR" sz="3800" b="1" dirty="0">
              <a:solidFill>
                <a:srgbClr val="0070C0"/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fr-FR" sz="3800" b="1" dirty="0">
                <a:solidFill>
                  <a:srgbClr val="0070C0"/>
                </a:solidFill>
                <a:ea typeface="+mj-ea"/>
                <a:cs typeface="+mj-cs"/>
              </a:rPr>
              <a:t>           Cortambert Consultants propose aux directions générales des PME:</a:t>
            </a:r>
          </a:p>
          <a:p>
            <a:endParaRPr lang="fr-FR" sz="3800" b="1" dirty="0">
              <a:solidFill>
                <a:srgbClr val="0070C0"/>
              </a:solidFill>
              <a:ea typeface="+mj-ea"/>
              <a:cs typeface="+mj-cs"/>
            </a:endParaRPr>
          </a:p>
          <a:p>
            <a:r>
              <a:rPr lang="fr-FR" sz="3800" b="1" dirty="0"/>
              <a:t>Une plateforme de consultants expérimentés issus de l’</a:t>
            </a:r>
            <a:r>
              <a:rPr lang="fr-FR" sz="3800" b="1" dirty="0" err="1"/>
              <a:t>Essec</a:t>
            </a:r>
            <a:r>
              <a:rPr lang="fr-FR" sz="3800" b="1" dirty="0"/>
              <a:t> et de grandes écoles. </a:t>
            </a:r>
          </a:p>
          <a:p>
            <a:pPr marL="0" indent="0">
              <a:buNone/>
            </a:pPr>
            <a:endParaRPr lang="fr-FR" sz="3800" b="1" dirty="0"/>
          </a:p>
          <a:p>
            <a:r>
              <a:rPr lang="fr-FR" sz="3800" b="1" dirty="0"/>
              <a:t>La maîtrise des grandes fonctions de l’entreprise (Stratégie, Finance, Complexité (Technologies, Risques), Performance Industrielle)</a:t>
            </a:r>
          </a:p>
          <a:p>
            <a:endParaRPr lang="fr-FR" sz="3800" b="1" dirty="0"/>
          </a:p>
          <a:p>
            <a:r>
              <a:rPr lang="fr-FR" sz="3800" b="1" dirty="0"/>
              <a:t>Plus de 500 missions effectuées « sur mesure », des références majoritairement en PME et ETI</a:t>
            </a:r>
          </a:p>
          <a:p>
            <a:pPr marL="0" indent="0">
              <a:buNone/>
            </a:pPr>
            <a:r>
              <a:rPr lang="fr-FR" b="1" dirty="0"/>
              <a:t> </a:t>
            </a:r>
          </a:p>
          <a:p>
            <a:pPr marL="0" indent="0">
              <a:buNone/>
            </a:pP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95883" y="6260068"/>
            <a:ext cx="2743200" cy="259238"/>
          </a:xfrm>
        </p:spPr>
        <p:txBody>
          <a:bodyPr/>
          <a:lstStyle/>
          <a:p>
            <a:r>
              <a:rPr lang="fr-FR" dirty="0"/>
              <a:t>8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BADA52D-3D4E-4BA0-9C0D-5ADFED1AE6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59" y="228600"/>
            <a:ext cx="1962150" cy="187849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C904CB2-4005-4C14-A13A-93BEC29AE9F2}"/>
              </a:ext>
            </a:extLst>
          </p:cNvPr>
          <p:cNvSpPr txBox="1"/>
          <p:nvPr/>
        </p:nvSpPr>
        <p:spPr>
          <a:xfrm>
            <a:off x="6294782" y="6205021"/>
            <a:ext cx="6520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  <a:ea typeface="+mj-ea"/>
                <a:cs typeface="+mj-cs"/>
              </a:rPr>
              <a:t>www.cortambert-consultants.com</a:t>
            </a:r>
          </a:p>
        </p:txBody>
      </p:sp>
    </p:spTree>
    <p:extLst>
      <p:ext uri="{BB962C8B-B14F-4D97-AF65-F5344CB8AC3E}">
        <p14:creationId xmlns:p14="http://schemas.microsoft.com/office/powerpoint/2010/main" val="18555802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349</Words>
  <Application>Microsoft Office PowerPoint</Application>
  <PresentationFormat>Grand écran</PresentationFormat>
  <Paragraphs>91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Thème Office</vt:lpstr>
      <vt:lpstr>Présentation PowerPoint</vt:lpstr>
      <vt:lpstr>VOUS AVEZ UNE STRATEGIE DE DEVELOPPEMENT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L’équipe Cortambert Consultants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au développement des PME</dc:title>
  <dc:creator>samia</dc:creator>
  <cp:lastModifiedBy>samia</cp:lastModifiedBy>
  <cp:revision>76</cp:revision>
  <cp:lastPrinted>2019-04-11T10:04:38Z</cp:lastPrinted>
  <dcterms:created xsi:type="dcterms:W3CDTF">2019-04-11T09:22:30Z</dcterms:created>
  <dcterms:modified xsi:type="dcterms:W3CDTF">2019-06-14T09:30:11Z</dcterms:modified>
</cp:coreProperties>
</file>